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8" r:id="rId4"/>
    <p:sldId id="289" r:id="rId5"/>
    <p:sldId id="290" r:id="rId6"/>
    <p:sldId id="291" r:id="rId7"/>
    <p:sldId id="292" r:id="rId8"/>
    <p:sldId id="296" r:id="rId9"/>
    <p:sldId id="299" r:id="rId10"/>
    <p:sldId id="301" r:id="rId11"/>
    <p:sldId id="302" r:id="rId12"/>
    <p:sldId id="300" r:id="rId13"/>
    <p:sldId id="275" r:id="rId14"/>
    <p:sldId id="258" r:id="rId15"/>
    <p:sldId id="260" r:id="rId16"/>
    <p:sldId id="262" r:id="rId17"/>
    <p:sldId id="263" r:id="rId18"/>
    <p:sldId id="303" r:id="rId19"/>
    <p:sldId id="280" r:id="rId20"/>
    <p:sldId id="283" r:id="rId21"/>
    <p:sldId id="281" r:id="rId22"/>
    <p:sldId id="284" r:id="rId23"/>
    <p:sldId id="285" r:id="rId24"/>
    <p:sldId id="287" r:id="rId25"/>
    <p:sldId id="297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6247" autoAdjust="0"/>
  </p:normalViewPr>
  <p:slideViewPr>
    <p:cSldViewPr snapToGrid="0">
      <p:cViewPr varScale="1">
        <p:scale>
          <a:sx n="64" d="100"/>
          <a:sy n="64" d="100"/>
        </p:scale>
        <p:origin x="13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D7C7-DF06-1E04-BD2B-8D1B090A5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B96D2-2760-9023-D891-F52070D14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50FC0-2A2B-3409-0D00-D1F0B2C3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9049A-C80E-9F21-C121-AC1C0727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5CAF-9785-6563-9349-B0301858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8B81-5759-5229-F700-45D643DF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82A0C-36AB-6C66-8EF9-6AAF3C8A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A60DE-874D-BA1A-6BE6-4AA9EE52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DE6E-DDB3-0ACE-F6B3-716DDD46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E9ED1-EDAA-91C0-7D42-626C3B44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8146B-6AD7-1DF5-4FD7-CEA05B1D9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BD6A8-7251-1B74-949D-1B7F220A6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71C6-B684-6E92-8A52-B70B349A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6B9F-F886-ABE4-49B7-2C3BC04C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136D6-DBAA-10A4-6ED8-C2620FA7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8F0B-3B97-B713-BEC7-2F506ABF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6D401-C3FC-8307-5CB4-05CE24FC9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F4D5-7236-53C9-6BA7-6C62F9AA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12E9-13D6-0C89-4415-915A1646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5E4BA-EBC7-12EE-6950-DF741E65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B3D-7CCE-8C37-FF26-2F512FE1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2176-DE44-D1C9-17FC-8A335DAC0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44B4-FFAF-3266-D1E6-5D0736E0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C81A-7E89-48D4-2CDD-9593FE24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161B-3F06-9F2B-5D28-866949C8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DFFD-11C5-D090-0C34-A35F63CF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0556-EE23-F977-7FE6-9B323E8C1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6C89E-EF78-10E4-FEFC-D23B8A6F6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25753-04BD-2606-2F62-91F4DFEF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EBDA2-1AC7-7015-94FC-2C71682D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3BAD6-3C33-2008-509A-5D1F286C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9694-5E6B-471F-148F-67BEFEFD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B0142-D0A5-9953-DB9B-F3AC65182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5BC7C-D80D-0A13-43F2-041CDF3DB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CC113-403E-4EDC-370C-EC595BF4A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43F84-799A-0374-4BC2-70ADF0249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20077-480F-5A88-338B-B4F0E209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9307A-5C9B-B0E4-C9B0-F6A62D82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ADAB9-BDF6-0EFA-CD85-EF04478E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1223-3DF5-9298-3A01-663C7CD2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83959-086B-5AD8-EA45-790FAB3F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F04DC-3A3A-C63A-5924-E9507583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AB536-E5B2-26E7-51BF-73EF48E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80672-F2FE-C82E-FC18-EF1097F0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FF9A8-0EF5-57D7-902B-3988435C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97C74-4D24-B4D4-2E93-9741619D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9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CEB9-E768-FDFD-A8A2-35521904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566C2-2C4F-E2D2-E157-D55EBFA9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AF64A-B6F2-95F8-9AAA-648D03FA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FA7E-262E-8773-924B-CDCFFFEA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59AE7-5850-1D03-3FB2-43152612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9CFFD-49BF-3879-ED1C-F9D441DC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551A-6E92-75DC-288C-F57A9C51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4ED92-FAFA-6EDE-074C-B93008EBF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307E7-4B73-74CE-8C77-ECA42F7F8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49B6C-6A5C-2A89-F137-3C4B4C5C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B3077-3F42-CF98-0B12-393258B2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F8364-B9D2-0606-04FD-F1A14955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6B44B-358F-D465-4939-1115E907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22F4-B9CD-A4DD-6215-3B683E5E6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1316-D539-21F8-3649-278502BAC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0449-0670-4688-84D2-BCC5D086FC7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1134A-A797-059F-3C86-74187BAC1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5BFD-41BA-FB2E-0BD6-693DE15FC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9713A-75B7-4A90-B449-47BD7DA9C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BE5F2-6618-6D9C-BD75-9432028D2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81A24-C9D1-59F5-4EF0-DA86CD4F1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Capstone </a:t>
            </a:r>
            <a:r>
              <a:rPr lang="en-US">
                <a:solidFill>
                  <a:srgbClr val="FFFFFF"/>
                </a:solidFill>
              </a:rPr>
              <a:t>Project 2024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Coffee </a:t>
            </a:r>
            <a:r>
              <a:rPr lang="en-US" dirty="0">
                <a:solidFill>
                  <a:srgbClr val="FFFFFF"/>
                </a:solidFill>
              </a:rPr>
              <a:t>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F296E-4602-BCC7-FC0A-9A8FDF19B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 dirty="0" err="1">
                <a:solidFill>
                  <a:srgbClr val="FFFFFF"/>
                </a:solidFill>
              </a:rPr>
              <a:t>Marivet</a:t>
            </a: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err="1">
                <a:solidFill>
                  <a:srgbClr val="FFFFFF"/>
                </a:solidFill>
              </a:rPr>
              <a:t>Reynaga</a:t>
            </a: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Robin Anderson</a:t>
            </a:r>
          </a:p>
          <a:p>
            <a:r>
              <a:rPr lang="en-US" sz="1700" dirty="0">
                <a:solidFill>
                  <a:srgbClr val="FFFFFF"/>
                </a:solidFill>
              </a:rPr>
              <a:t>Cheryl </a:t>
            </a:r>
            <a:r>
              <a:rPr lang="en-US" sz="1700">
                <a:solidFill>
                  <a:srgbClr val="FFFFFF"/>
                </a:solidFill>
              </a:rPr>
              <a:t>DeJournette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9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C977DD7A-D0CD-28C5-7A75-7DDDA3895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r="21638"/>
          <a:stretch/>
        </p:blipFill>
        <p:spPr>
          <a:xfrm>
            <a:off x="-431300" y="-164892"/>
            <a:ext cx="12767073" cy="70228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71212-665A-8716-44D8-3C952029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Inserted column with day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6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1E4A50-812D-93E7-3E45-84FC141D9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421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1527E-C54C-6E7C-C2B3-324B4287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Hiding columns from report view not needed for visualizations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0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781DF-05AF-7DA2-40C4-4B8994186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r="192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610C8-7D88-0F4C-58E7-41D660414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0" lang="en-US" sz="3600" b="1" i="0" u="none" strike="noStrike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Close &amp; Apply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19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66BF6-1F78-5386-56C3-689445107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45BC-E570-7249-9789-583B8CA1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Key Performance Indicators (KPI’s) identified using SQL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57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7386B-2B60-EDBF-EB26-6CE66B16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dirty="0">
                <a:effectLst/>
              </a:rPr>
              <a:t>Average Transaction Value: Calculate the average amount spent per transaction.</a:t>
            </a:r>
            <a:br>
              <a:rPr lang="en-US" sz="2600" dirty="0">
                <a:effectLst/>
              </a:rPr>
            </a:br>
            <a:endParaRPr lang="en-US" sz="26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6E842-B532-C1B8-1E1A-70BF9E56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</a:rPr>
              <a:t>SELECT AVG(</a:t>
            </a:r>
            <a:r>
              <a:rPr lang="en-US" sz="2200" dirty="0" err="1">
                <a:effectLst/>
              </a:rPr>
              <a:t>transaction_qty</a:t>
            </a:r>
            <a:r>
              <a:rPr lang="en-US" sz="2200" dirty="0">
                <a:effectLst/>
              </a:rPr>
              <a:t> * </a:t>
            </a:r>
            <a:r>
              <a:rPr lang="en-US" sz="2200" dirty="0" err="1">
                <a:effectLst/>
              </a:rPr>
              <a:t>unit_price</a:t>
            </a:r>
            <a:r>
              <a:rPr lang="en-US" sz="2200" dirty="0">
                <a:effectLst/>
              </a:rPr>
              <a:t>) AS </a:t>
            </a:r>
            <a:r>
              <a:rPr lang="en-US" sz="2200" dirty="0" err="1">
                <a:effectLst/>
              </a:rPr>
              <a:t>avg_transaction_value</a:t>
            </a:r>
            <a:endParaRPr lang="en-US" sz="22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</a:rPr>
              <a:t>FROM coffee_shop.coffee_shop1;</a:t>
            </a:r>
          </a:p>
          <a:p>
            <a:endParaRPr lang="en-US" sz="220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6E0AED-54E5-38E0-C6FB-D82F85865B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3087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3075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035DC-64CB-137A-39EE-2ED0505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dirty="0">
                <a:effectLst/>
              </a:rPr>
              <a:t>Product Sales: Break down sales by product category, type, or individual products.</a:t>
            </a:r>
            <a:br>
              <a:rPr lang="en-US" sz="2600" dirty="0">
                <a:effectLst/>
              </a:rPr>
            </a:br>
            <a:endParaRPr lang="en-US" sz="26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CCD035-D163-D4E1-007A-47EF04CA7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sz="2200" dirty="0">
                <a:effectLst/>
              </a:rPr>
              <a:t>SELECT </a:t>
            </a:r>
            <a:r>
              <a:rPr lang="en-US" sz="2200" dirty="0" err="1">
                <a:effectLst/>
              </a:rPr>
              <a:t>product_category</a:t>
            </a:r>
            <a:r>
              <a:rPr lang="en-US" sz="2200" dirty="0">
                <a:effectLst/>
              </a:rPr>
              <a:t>,</a:t>
            </a:r>
            <a:r>
              <a:rPr lang="en-US" sz="2200" dirty="0"/>
              <a:t>        </a:t>
            </a:r>
            <a:r>
              <a:rPr lang="en-US" sz="2200" dirty="0">
                <a:effectLst/>
              </a:rPr>
              <a:t>SUM(</a:t>
            </a:r>
            <a:r>
              <a:rPr lang="en-US" sz="2200" dirty="0" err="1">
                <a:effectLst/>
              </a:rPr>
              <a:t>transaction_qty</a:t>
            </a:r>
            <a:r>
              <a:rPr lang="en-US" sz="2200" dirty="0">
                <a:effectLst/>
              </a:rPr>
              <a:t> * </a:t>
            </a:r>
            <a:r>
              <a:rPr lang="en-US" sz="2200" dirty="0" err="1">
                <a:effectLst/>
              </a:rPr>
              <a:t>unit_price</a:t>
            </a:r>
            <a:r>
              <a:rPr lang="en-US" sz="2200" dirty="0">
                <a:effectLst/>
              </a:rPr>
              <a:t>) AS </a:t>
            </a:r>
            <a:r>
              <a:rPr lang="en-US" sz="2200" dirty="0" err="1">
                <a:effectLst/>
              </a:rPr>
              <a:t>total_sales</a:t>
            </a:r>
            <a:endParaRPr lang="en-US" sz="22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</a:rPr>
              <a:t>FROM coffee_shop.coffee_shop1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</a:rPr>
              <a:t>GROUP BY </a:t>
            </a:r>
            <a:r>
              <a:rPr lang="en-US" sz="2200" dirty="0" err="1">
                <a:effectLst/>
              </a:rPr>
              <a:t>product_category</a:t>
            </a:r>
            <a:r>
              <a:rPr lang="en-US" sz="2200" dirty="0">
                <a:effectLst/>
              </a:rPr>
              <a:t>;</a:t>
            </a:r>
          </a:p>
          <a:p>
            <a:endParaRPr lang="en-US" sz="22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58348A-9B64-7F57-EF71-E77DC9D91F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114" r="294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251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AF3A6-AF07-917E-79A2-34410EA5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effectLst/>
              </a:rPr>
              <a:t>Popular Products: Determine the best-selling products or categories.</a:t>
            </a:r>
            <a:br>
              <a:rPr lang="en-US" sz="3000" dirty="0">
                <a:effectLst/>
              </a:rPr>
            </a:br>
            <a:endParaRPr lang="en-US" sz="30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746B2-6823-FACD-8FE3-07A4E2D31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SELECT </a:t>
            </a:r>
            <a:r>
              <a:rPr lang="en-US" sz="1600" err="1">
                <a:effectLst/>
              </a:rPr>
              <a:t>product_id</a:t>
            </a:r>
            <a:r>
              <a:rPr lang="en-US" sz="1600" dirty="0">
                <a:effectLst/>
              </a:rPr>
              <a:t>, SUM(</a:t>
            </a:r>
            <a:r>
              <a:rPr lang="en-US" sz="1600" err="1">
                <a:effectLst/>
              </a:rPr>
              <a:t>transaction_qty</a:t>
            </a:r>
            <a:r>
              <a:rPr lang="en-US" sz="1600" dirty="0">
                <a:effectLst/>
              </a:rPr>
              <a:t>) AS </a:t>
            </a:r>
            <a:r>
              <a:rPr lang="en-US" sz="1600" err="1">
                <a:effectLst/>
              </a:rPr>
              <a:t>total_quantity_sold</a:t>
            </a:r>
            <a:endParaRPr lang="en-US" sz="160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FROM coffee_shop.coffee_shop1</a:t>
            </a:r>
            <a:endParaRPr lang="en-US" sz="1600" dirty="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GROUP BY </a:t>
            </a:r>
            <a:r>
              <a:rPr lang="en-US" sz="1600" err="1">
                <a:effectLst/>
              </a:rPr>
              <a:t>product_id</a:t>
            </a:r>
            <a:endParaRPr lang="en-US" sz="160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ORDER BY </a:t>
            </a:r>
            <a:r>
              <a:rPr lang="en-US" sz="1600" dirty="0" err="1">
                <a:effectLst/>
              </a:rPr>
              <a:t>total_quantity_sold</a:t>
            </a:r>
            <a:r>
              <a:rPr lang="en-US" sz="1600" dirty="0">
                <a:effectLst/>
              </a:rPr>
              <a:t> DESC</a:t>
            </a:r>
            <a:endParaRPr lang="en-US" sz="1600" dirty="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</a:rPr>
              <a:t>LIMIT 5;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b="1" dirty="0"/>
              <a:t>Products: </a:t>
            </a:r>
            <a:endParaRPr lang="en-US" sz="1600" b="1" dirty="0">
              <a:ea typeface="Calibri"/>
              <a:cs typeface="Calibri"/>
            </a:endParaRPr>
          </a:p>
          <a:p>
            <a:r>
              <a:rPr lang="en-US" sz="1600" dirty="0"/>
              <a:t>50 Regular Earl Grey Tea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dirty="0"/>
              <a:t>59 Large Dark Chocolate Hot Chocolate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dirty="0"/>
              <a:t>54 Regular Morning Sunrise Chai Tea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dirty="0"/>
              <a:t>38 Latte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dirty="0"/>
              <a:t>44 Regular Peppermint Tea</a:t>
            </a:r>
            <a:endParaRPr lang="en-US" sz="1600" dirty="0">
              <a:ea typeface="Calibri"/>
              <a:cs typeface="Calibri"/>
            </a:endParaRP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AE97215-2932-1F13-CCC9-CE7EA2E9F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735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E0850-362D-CE54-B50A-4C05191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dirty="0">
                <a:effectLst/>
              </a:rPr>
              <a:t>Customer Retention: Analyze repeat transactions to gauge customer loyalty.</a:t>
            </a:r>
            <a:br>
              <a:rPr lang="en-US" sz="2600" dirty="0">
                <a:effectLst/>
              </a:rPr>
            </a:br>
            <a:endParaRPr lang="en-US" sz="26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ADFB8-B695-7010-C931-FD6F0B95E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</a:rPr>
              <a:t>SELECT COUNT(DISTINCT </a:t>
            </a:r>
            <a:r>
              <a:rPr lang="en-US" sz="2000" dirty="0" err="1">
                <a:effectLst/>
              </a:rPr>
              <a:t>transaction_id</a:t>
            </a:r>
            <a:r>
              <a:rPr lang="en-US" sz="2000" dirty="0">
                <a:effectLst/>
              </a:rPr>
              <a:t>) AS </a:t>
            </a:r>
            <a:r>
              <a:rPr lang="en-US" sz="2000" dirty="0" err="1">
                <a:effectLst/>
              </a:rPr>
              <a:t>repeat_customers</a:t>
            </a:r>
            <a:endParaRPr lang="en-US" sz="20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</a:rPr>
              <a:t>FROM coffee_shop.coffee_shop1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</a:rPr>
              <a:t>WHERE </a:t>
            </a:r>
            <a:r>
              <a:rPr lang="en-US" sz="2000" dirty="0" err="1">
                <a:effectLst/>
              </a:rPr>
              <a:t>transaction_id</a:t>
            </a:r>
            <a:r>
              <a:rPr lang="en-US" sz="2000" dirty="0">
                <a:effectLst/>
              </a:rPr>
              <a:t> IN (SELECT </a:t>
            </a:r>
            <a:r>
              <a:rPr lang="en-US" sz="2000" dirty="0" err="1">
                <a:effectLst/>
              </a:rPr>
              <a:t>transaction_id</a:t>
            </a:r>
            <a:r>
              <a:rPr lang="en-US" sz="2000" dirty="0">
                <a:effectLst/>
              </a:rPr>
              <a:t> FROM coffee_shop.coffee_shop1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</a:rPr>
              <a:t>GROUP BY </a:t>
            </a:r>
            <a:r>
              <a:rPr lang="en-US" sz="2000" dirty="0" err="1">
                <a:effectLst/>
              </a:rPr>
              <a:t>transaction_id</a:t>
            </a:r>
            <a:r>
              <a:rPr lang="en-US" sz="2000" dirty="0">
                <a:effectLst/>
              </a:rPr>
              <a:t> HAVING COUNT(*) &gt; 1);</a:t>
            </a:r>
            <a:endParaRPr lang="en-US" sz="2000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E912DAD-3E76-60D5-0ABD-798BED3C5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r="390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682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F939A-8DB7-B070-2212-570485BD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effectLst/>
              </a:rPr>
              <a:t>Percentage of Sales by Product Category</a:t>
            </a:r>
            <a:endParaRPr lang="en-US" sz="42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8B566-F965-4B46-F48D-ABBD57C22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SELECT</a:t>
            </a:r>
            <a:endParaRPr lang="en-US" sz="1800">
              <a:effectLst/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1800" dirty="0"/>
              <a:t>   </a:t>
            </a:r>
            <a:r>
              <a:rPr lang="en-US" sz="1800" dirty="0">
                <a:effectLst/>
              </a:rPr>
              <a:t> </a:t>
            </a:r>
            <a:r>
              <a:rPr lang="en-US" sz="1800" err="1">
                <a:effectLst/>
              </a:rPr>
              <a:t>product_category</a:t>
            </a:r>
            <a:r>
              <a:rPr lang="en-US" sz="1800" dirty="0">
                <a:effectLst/>
              </a:rPr>
              <a:t>,</a:t>
            </a:r>
            <a:endParaRPr lang="en-US" sz="1800">
              <a:effectLst/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1800" dirty="0"/>
              <a:t>   </a:t>
            </a:r>
            <a:r>
              <a:rPr lang="en-US" sz="1800" dirty="0">
                <a:effectLst/>
              </a:rPr>
              <a:t> SUM(</a:t>
            </a:r>
            <a:r>
              <a:rPr lang="en-US" sz="1800" err="1">
                <a:effectLst/>
              </a:rPr>
              <a:t>transaction_qty</a:t>
            </a:r>
            <a:r>
              <a:rPr lang="en-US" sz="1800" dirty="0">
                <a:effectLst/>
              </a:rPr>
              <a:t> * </a:t>
            </a:r>
            <a:r>
              <a:rPr lang="en-US" sz="1800" err="1">
                <a:effectLst/>
              </a:rPr>
              <a:t>unit_price</a:t>
            </a:r>
            <a:r>
              <a:rPr lang="en-US" sz="1800" dirty="0">
                <a:effectLst/>
              </a:rPr>
              <a:t>) AS </a:t>
            </a:r>
            <a:r>
              <a:rPr lang="en-US" sz="1800" err="1">
                <a:effectLst/>
              </a:rPr>
              <a:t>total_sales</a:t>
            </a:r>
            <a:r>
              <a:rPr lang="en-US" sz="1800" dirty="0">
                <a:effectLst/>
              </a:rPr>
              <a:t>,</a:t>
            </a:r>
            <a:endParaRPr lang="en-US" sz="1800">
              <a:effectLst/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1800" dirty="0"/>
              <a:t>   </a:t>
            </a:r>
            <a:r>
              <a:rPr lang="en-US" sz="1800" dirty="0">
                <a:effectLst/>
              </a:rPr>
              <a:t> (SUM(</a:t>
            </a:r>
            <a:r>
              <a:rPr lang="en-US" sz="1800" err="1">
                <a:effectLst/>
              </a:rPr>
              <a:t>transaction_qty</a:t>
            </a:r>
            <a:r>
              <a:rPr lang="en-US" sz="1800" dirty="0">
                <a:effectLst/>
              </a:rPr>
              <a:t> * </a:t>
            </a:r>
            <a:r>
              <a:rPr lang="en-US" sz="1800" err="1">
                <a:effectLst/>
              </a:rPr>
              <a:t>unit_price</a:t>
            </a:r>
            <a:r>
              <a:rPr lang="en-US" sz="1800" dirty="0">
                <a:effectLst/>
              </a:rPr>
              <a:t>) / (SELECT SUM(</a:t>
            </a:r>
            <a:r>
              <a:rPr lang="en-US" sz="1800" err="1">
                <a:effectLst/>
              </a:rPr>
              <a:t>transaction_qty</a:t>
            </a:r>
            <a:r>
              <a:rPr lang="en-US" sz="1800" dirty="0">
                <a:effectLst/>
              </a:rPr>
              <a:t> * </a:t>
            </a:r>
            <a:r>
              <a:rPr lang="en-US" sz="1800" err="1">
                <a:effectLst/>
              </a:rPr>
              <a:t>unit_price</a:t>
            </a:r>
            <a:r>
              <a:rPr lang="en-US" sz="1800" dirty="0">
                <a:effectLst/>
              </a:rPr>
              <a:t>) FROM coffee_shop.coffee_shop1)) * 100 AS </a:t>
            </a:r>
            <a:r>
              <a:rPr lang="en-US" sz="1800" err="1">
                <a:effectLst/>
              </a:rPr>
              <a:t>sales_percentage</a:t>
            </a:r>
            <a:endParaRPr lang="en-US" sz="180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FROM</a:t>
            </a:r>
            <a:endParaRPr lang="en-US" sz="1800">
              <a:effectLst/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1800" dirty="0"/>
              <a:t>   </a:t>
            </a:r>
            <a:r>
              <a:rPr lang="en-US" sz="1800" dirty="0">
                <a:effectLst/>
              </a:rPr>
              <a:t> coffee_shop.coffee_shop1</a:t>
            </a:r>
            <a:endParaRPr lang="en-US" sz="180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GROUP BY</a:t>
            </a:r>
            <a:endParaRPr lang="en-US" sz="1800">
              <a:effectLst/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1800" dirty="0"/>
              <a:t>   </a:t>
            </a:r>
            <a:r>
              <a:rPr lang="en-US" sz="1800" dirty="0">
                <a:effectLst/>
              </a:rPr>
              <a:t> </a:t>
            </a:r>
            <a:r>
              <a:rPr lang="en-US" sz="1800" err="1">
                <a:effectLst/>
              </a:rPr>
              <a:t>product_category</a:t>
            </a:r>
            <a:endParaRPr lang="en-US" sz="1800">
              <a:effectLst/>
              <a:ea typeface="Calibri"/>
              <a:cs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ORDER BY</a:t>
            </a:r>
            <a:endParaRPr lang="en-US" sz="1800">
              <a:effectLst/>
              <a:ea typeface="Calibri"/>
              <a:cs typeface="Calibri"/>
            </a:endParaRPr>
          </a:p>
          <a:p>
            <a:pPr marL="0">
              <a:spcBef>
                <a:spcPts val="0"/>
              </a:spcBef>
            </a:pPr>
            <a:r>
              <a:rPr lang="en-US" sz="1800" dirty="0"/>
              <a:t>   </a:t>
            </a:r>
            <a:r>
              <a:rPr lang="en-US" sz="1800" dirty="0">
                <a:effectLst/>
              </a:rPr>
              <a:t> </a:t>
            </a:r>
            <a:r>
              <a:rPr lang="en-US" sz="1800" err="1">
                <a:effectLst/>
              </a:rPr>
              <a:t>sales_percentage</a:t>
            </a:r>
            <a:r>
              <a:rPr lang="en-US" sz="1800" dirty="0">
                <a:effectLst/>
              </a:rPr>
              <a:t> DESC;</a:t>
            </a:r>
            <a:endParaRPr lang="en-US" sz="1800" dirty="0">
              <a:effectLst/>
              <a:ea typeface="Calibri"/>
              <a:cs typeface="Calibri"/>
            </a:endParaRPr>
          </a:p>
          <a:p>
            <a:pPr marL="0"/>
            <a:endParaRPr lang="en-US" sz="15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B9D4B3-FEB2-C72C-6B24-411B0652BA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905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BF6CF-6D6E-1BC5-2F9A-D3FD370C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effectLst/>
              </a:rPr>
              <a:t>Top 5 Best Sellers – Total Revenue of Sales by Product Detail</a:t>
            </a:r>
            <a:br>
              <a:rPr lang="en-US" sz="3400" dirty="0">
                <a:effectLst/>
              </a:rPr>
            </a:br>
            <a:endParaRPr lang="en-US" sz="3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22945-1B13-B28E-29DA-13F81C586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</a:t>
            </a:r>
            <a:r>
              <a:rPr lang="en-US" sz="1700" dirty="0" err="1">
                <a:effectLst/>
              </a:rPr>
              <a:t>product_detail</a:t>
            </a:r>
            <a:r>
              <a:rPr lang="en-US" sz="1700" dirty="0">
                <a:effectLst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SUM(</a:t>
            </a:r>
            <a:r>
              <a:rPr lang="en-US" sz="1700" dirty="0" err="1">
                <a:effectLst/>
              </a:rPr>
              <a:t>transaction_qty</a:t>
            </a:r>
            <a:r>
              <a:rPr lang="en-US" sz="1700" dirty="0">
                <a:effectLst/>
              </a:rPr>
              <a:t> * </a:t>
            </a:r>
            <a:r>
              <a:rPr lang="en-US" sz="1700" dirty="0" err="1">
                <a:effectLst/>
              </a:rPr>
              <a:t>unit_price</a:t>
            </a:r>
            <a:r>
              <a:rPr lang="en-US" sz="1700" dirty="0">
                <a:effectLst/>
              </a:rPr>
              <a:t>) AS </a:t>
            </a:r>
            <a:r>
              <a:rPr lang="en-US" sz="1700" dirty="0" err="1">
                <a:effectLst/>
              </a:rPr>
              <a:t>total_sales</a:t>
            </a:r>
            <a:endParaRPr lang="en-US" sz="17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coffee_shop.coffee_shop1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</a:t>
            </a:r>
            <a:r>
              <a:rPr lang="en-US" sz="1700" dirty="0" err="1">
                <a:effectLst/>
              </a:rPr>
              <a:t>product_detail</a:t>
            </a:r>
            <a:endParaRPr lang="en-US" sz="17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ORDER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</a:t>
            </a:r>
            <a:r>
              <a:rPr lang="en-US" sz="1700" dirty="0" err="1">
                <a:effectLst/>
              </a:rPr>
              <a:t>total_sales</a:t>
            </a:r>
            <a:r>
              <a:rPr lang="en-US" sz="1700" dirty="0">
                <a:effectLst/>
              </a:rPr>
              <a:t> DESC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LIMIT 5;</a:t>
            </a:r>
          </a:p>
          <a:p>
            <a:endParaRPr lang="en-US" sz="17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140719-948B-C9F0-C1DF-929440850F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48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01949-4C6E-951C-44C6-3D1C9592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Business Question</a:t>
            </a:r>
          </a:p>
        </p:txBody>
      </p:sp>
      <p:sp>
        <p:nvSpPr>
          <p:cNvPr id="2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5110-34BC-A38B-785D-F898C477B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>
              <a:solidFill>
                <a:srgbClr val="000000">
                  <a:alpha val="80000"/>
                </a:srgb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trends for the business overall and does it vary based on the product and/or the location</a:t>
            </a:r>
            <a:r>
              <a:rPr lang="en-US" sz="3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t>?</a:t>
            </a:r>
            <a:endParaRPr lang="en-US" sz="3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09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A5C4-D33D-2A63-6991-624A9D2E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effectLst/>
              </a:rPr>
              <a:t>Total Items Sold by Product Detail and Transaction Quantity</a:t>
            </a:r>
            <a:br>
              <a:rPr lang="en-US" sz="3400" dirty="0">
                <a:effectLst/>
              </a:rPr>
            </a:br>
            <a:endParaRPr lang="en-US" sz="3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9A5BB-E75A-476D-0AEB-77DEFA1EF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    </a:t>
            </a:r>
            <a:r>
              <a:rPr lang="en-US" sz="1500" dirty="0" err="1">
                <a:effectLst/>
              </a:rPr>
              <a:t>product_detail</a:t>
            </a:r>
            <a:r>
              <a:rPr lang="en-US" sz="1500" dirty="0">
                <a:effectLst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    SUM(</a:t>
            </a:r>
            <a:r>
              <a:rPr lang="en-US" sz="1500" dirty="0" err="1">
                <a:effectLst/>
              </a:rPr>
              <a:t>transaction_qty</a:t>
            </a:r>
            <a:r>
              <a:rPr lang="en-US" sz="1500" dirty="0">
                <a:effectLst/>
              </a:rPr>
              <a:t>) AS </a:t>
            </a:r>
            <a:r>
              <a:rPr lang="en-US" sz="1500" dirty="0" err="1">
                <a:effectLst/>
              </a:rPr>
              <a:t>total_items_sold</a:t>
            </a:r>
            <a:r>
              <a:rPr lang="en-US" sz="1500" dirty="0">
                <a:effectLst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    SUM(</a:t>
            </a:r>
            <a:r>
              <a:rPr lang="en-US" sz="1500" dirty="0" err="1">
                <a:effectLst/>
              </a:rPr>
              <a:t>transaction_qty</a:t>
            </a:r>
            <a:r>
              <a:rPr lang="en-US" sz="1500" dirty="0">
                <a:effectLst/>
              </a:rPr>
              <a:t> * </a:t>
            </a:r>
            <a:r>
              <a:rPr lang="en-US" sz="1500" dirty="0" err="1">
                <a:effectLst/>
              </a:rPr>
              <a:t>unit_price</a:t>
            </a:r>
            <a:r>
              <a:rPr lang="en-US" sz="1500" dirty="0">
                <a:effectLst/>
              </a:rPr>
              <a:t>) AS </a:t>
            </a:r>
            <a:r>
              <a:rPr lang="en-US" sz="1500" dirty="0" err="1">
                <a:effectLst/>
              </a:rPr>
              <a:t>total_sales</a:t>
            </a:r>
            <a:endParaRPr lang="en-US" sz="15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    coffee_shop.coffee_shop1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    </a:t>
            </a:r>
            <a:r>
              <a:rPr lang="en-US" sz="1500" dirty="0" err="1">
                <a:effectLst/>
              </a:rPr>
              <a:t>product_detail</a:t>
            </a:r>
            <a:endParaRPr lang="en-US" sz="15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ORDER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</a:rPr>
              <a:t>    </a:t>
            </a:r>
            <a:r>
              <a:rPr lang="en-US" sz="1500" dirty="0" err="1">
                <a:effectLst/>
              </a:rPr>
              <a:t>total_items_sold</a:t>
            </a:r>
            <a:r>
              <a:rPr lang="en-US" sz="1500" dirty="0">
                <a:effectLst/>
              </a:rPr>
              <a:t> DESC;</a:t>
            </a:r>
          </a:p>
          <a:p>
            <a:endParaRPr lang="en-US" sz="15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E296468-D768-F933-0C7D-F239A67F34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" r="384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625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23C77-B208-D44E-20C4-89FC7C8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effectLst/>
              </a:rPr>
              <a:t>Top 5 Worst Sellers – Sales by Product Detail</a:t>
            </a:r>
            <a:br>
              <a:rPr lang="en-US" sz="3400" dirty="0">
                <a:effectLst/>
              </a:rPr>
            </a:br>
            <a:endParaRPr lang="en-US" sz="3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62859-83C9-C247-6AFC-038460458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</a:t>
            </a:r>
            <a:r>
              <a:rPr lang="en-US" sz="1700" dirty="0" err="1">
                <a:effectLst/>
              </a:rPr>
              <a:t>product_detail</a:t>
            </a:r>
            <a:r>
              <a:rPr lang="en-US" sz="1700" dirty="0">
                <a:effectLst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SUM(</a:t>
            </a:r>
            <a:r>
              <a:rPr lang="en-US" sz="1700" dirty="0" err="1">
                <a:effectLst/>
              </a:rPr>
              <a:t>transaction_qty</a:t>
            </a:r>
            <a:r>
              <a:rPr lang="en-US" sz="1700" dirty="0">
                <a:effectLst/>
              </a:rPr>
              <a:t> * </a:t>
            </a:r>
            <a:r>
              <a:rPr lang="en-US" sz="1700" dirty="0" err="1">
                <a:effectLst/>
              </a:rPr>
              <a:t>unit_price</a:t>
            </a:r>
            <a:r>
              <a:rPr lang="en-US" sz="1700" dirty="0">
                <a:effectLst/>
              </a:rPr>
              <a:t>) AS </a:t>
            </a:r>
            <a:r>
              <a:rPr lang="en-US" sz="1700" dirty="0" err="1">
                <a:effectLst/>
              </a:rPr>
              <a:t>total_sales</a:t>
            </a:r>
            <a:endParaRPr lang="en-US" sz="17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coffee_shop.coffee_shop1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</a:t>
            </a:r>
            <a:r>
              <a:rPr lang="en-US" sz="1700" dirty="0" err="1">
                <a:effectLst/>
              </a:rPr>
              <a:t>product_detail</a:t>
            </a:r>
            <a:endParaRPr lang="en-US" sz="17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ORDER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    </a:t>
            </a:r>
            <a:r>
              <a:rPr lang="en-US" sz="1700" dirty="0" err="1">
                <a:effectLst/>
              </a:rPr>
              <a:t>total_sales</a:t>
            </a:r>
            <a:r>
              <a:rPr lang="en-US" sz="1700" dirty="0">
                <a:effectLst/>
              </a:rPr>
              <a:t> ASC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effectLst/>
              </a:rPr>
              <a:t>LIMIT 5;</a:t>
            </a:r>
          </a:p>
          <a:p>
            <a:endParaRPr lang="en-US" sz="17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689F48-9B61-02E8-8DEB-F22EB431B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424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577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AC363-ACA1-AE70-CE04-4B8609DA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effectLst/>
              </a:rPr>
              <a:t>Best Selling Store Location</a:t>
            </a:r>
            <a:br>
              <a:rPr lang="en-US" sz="4200" dirty="0">
                <a:effectLst/>
              </a:rPr>
            </a:br>
            <a:endParaRPr lang="en-US" sz="42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EFB4-D1A8-A2C3-C085-8CBD1C5F0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store_location,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SUM(transaction_qty * unit_price) AS total_sales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coffee_shop.coffee_shop1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store_location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ORDER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total_sales DESC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LIMIT 1;</a:t>
            </a:r>
          </a:p>
          <a:p>
            <a:endParaRPr lang="en-US" sz="20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DC4498-C51F-EBA4-D871-39C7C5ED0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r="366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90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09AC1-AB0D-6381-3035-2A71B684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effectLst/>
              </a:rPr>
              <a:t>Worst Selling Location</a:t>
            </a:r>
            <a:br>
              <a:rPr lang="en-US" sz="4200" dirty="0">
                <a:effectLst/>
              </a:rPr>
            </a:br>
            <a:endParaRPr lang="en-US" sz="42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6337B-E438-2F46-58AB-88B2B3E75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store_location,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SUM(transaction_qty * unit_price) AS total_sales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FROM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coffee_shop.coffee_shop1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GROUP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store_location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ORDER BY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    total_sales ASC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effectLst/>
              </a:rPr>
              <a:t>LIMIT 1;</a:t>
            </a:r>
          </a:p>
          <a:p>
            <a:endParaRPr lang="en-US" sz="200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FF9731-02D2-063A-6CA2-8AF53AAA5C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r="3000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35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66BF6-1F78-5386-56C3-689445107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45BC-E570-7249-9789-583B8CA1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 BI Visualizations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8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0FAC-5278-094E-60CB-338E8C173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Conclusion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190BABAC-8A3D-D07B-9A52-815D029D0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9937-D233-6F6D-6776-D9091866A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476585"/>
            <a:ext cx="6322996" cy="3325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Question: What are the trends for the business overall and does it vary based on the product and/or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location?</a:t>
            </a:r>
            <a:endParaRPr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Peak times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time of day is the most profitable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Profits based on a variety of times per location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day of the week is profitable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and least popular items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and least profitable Locations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Needing more data: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understand the trends over a longer period of time and better capture profit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Retention: Analyze repeat transactions to obtain customer loyalty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Turnover: Assess how quickly products are sold to manage stock efficiently</a:t>
            </a:r>
            <a:endParaRPr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endParaRPr lang="en-US" sz="1400" b="1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277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3C86EB-7105-5B09-319D-F2C024F17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DD0F34-B270-5F91-5307-CF581CB6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075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66BF6-1F78-5386-56C3-689445107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45BC-E570-7249-9789-583B8CA1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Data Cleansing in Excel and Power BI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34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E988F9B-0E57-F4CB-28E7-FFEA307ED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56761" b="1"/>
          <a:stretch/>
        </p:blipFill>
        <p:spPr>
          <a:xfrm>
            <a:off x="-1" y="-2"/>
            <a:ext cx="8755812" cy="685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E1D6A-D532-E59A-4128-BC3DE57042A2}"/>
              </a:ext>
            </a:extLst>
          </p:cNvPr>
          <p:cNvSpPr txBox="1"/>
          <p:nvPr/>
        </p:nvSpPr>
        <p:spPr>
          <a:xfrm>
            <a:off x="8255522" y="1923905"/>
            <a:ext cx="4156512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0" lang="en-US" sz="28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Raw data in Excel</a:t>
            </a:r>
            <a:endParaRPr lang="en-US" sz="2800" b="1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453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DF22A9-CE77-6C41-EE7D-D77EFDB3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17FFA-5520-C380-626E-5E0262F2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conversion to US Currency: G2*$I$2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32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F7B0C-EF59-999A-A5C0-B3B7CE34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8896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and Replaced; Symbols â‚¬ to $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E98C17-A81A-BE84-F712-2425E9182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" y="-132923"/>
            <a:ext cx="12102770" cy="634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943B70-0AFE-E3A0-8C26-8C3A6A8D4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 r="3732" b="-1"/>
          <a:stretch/>
        </p:blipFill>
        <p:spPr>
          <a:xfrm>
            <a:off x="20" y="-230027"/>
            <a:ext cx="12191980" cy="7088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07F86-1209-81FF-FD6E-A11DE7F4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Imported </a:t>
            </a:r>
            <a:r>
              <a:rPr lang="en-US" sz="2300" b="1">
                <a:solidFill>
                  <a:schemeClr val="tx1">
                    <a:lumMod val="85000"/>
                    <a:lumOff val="15000"/>
                  </a:schemeClr>
                </a:solidFill>
              </a:rPr>
              <a:t>Cleansed Data 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into Power BI-Ability to Transform at this point as well</a:t>
            </a:r>
            <a:endParaRPr lang="en-US" sz="2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0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5F02-C6CF-3D4E-6CD1-8C11452F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111366"/>
            <a:ext cx="11227188" cy="763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latin typeface="+mj-lt"/>
                <a:ea typeface="+mj-ea"/>
                <a:cs typeface="+mj-cs"/>
              </a:rPr>
              <a:t>Transform Data After Importing Some More</a:t>
            </a:r>
            <a:endParaRPr lang="en-US" sz="3600" kern="1200">
              <a:latin typeface="+mj-lt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64150-4FF0-56F1-848F-6B522BD86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b="29274"/>
          <a:stretch/>
        </p:blipFill>
        <p:spPr>
          <a:xfrm>
            <a:off x="5209" y="793454"/>
            <a:ext cx="12244300" cy="6364883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349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ABD326-85A1-444B-37F2-28E7D156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7E011-88CA-136B-4842-FC642197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Formatted again to disclude date with time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5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16430</TotalTime>
  <Words>840</Words>
  <Application>Microsoft Office PowerPoint</Application>
  <PresentationFormat>Widescreen</PresentationFormat>
  <Paragraphs>123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Capstone Project 2024 Coffee Business</vt:lpstr>
      <vt:lpstr>Business Question</vt:lpstr>
      <vt:lpstr>  Data Cleansing in Excel and Power BI </vt:lpstr>
      <vt:lpstr>PowerPoint Presentation</vt:lpstr>
      <vt:lpstr>Used conversion to US Currency: G2*$I$2</vt:lpstr>
      <vt:lpstr>Find and Replaced; Symbols â‚¬ to $</vt:lpstr>
      <vt:lpstr>Imported Cleansed Data into Power BI-Ability to Transform at this point as well</vt:lpstr>
      <vt:lpstr>Transform Data After Importing Some More</vt:lpstr>
      <vt:lpstr>Formatted again to disclude date with time</vt:lpstr>
      <vt:lpstr>Inserted column with day name</vt:lpstr>
      <vt:lpstr>Hiding columns from report view not needed for visualizations</vt:lpstr>
      <vt:lpstr>Close &amp; Apply</vt:lpstr>
      <vt:lpstr>   Key Performance Indicators (KPI’s) identified using SQL </vt:lpstr>
      <vt:lpstr>Average Transaction Value: Calculate the average amount spent per transaction. </vt:lpstr>
      <vt:lpstr>Product Sales: Break down sales by product category, type, or individual products. </vt:lpstr>
      <vt:lpstr>Popular Products: Determine the best-selling products or categories. </vt:lpstr>
      <vt:lpstr>Customer Retention: Analyze repeat transactions to gauge customer loyalty. </vt:lpstr>
      <vt:lpstr>Percentage of Sales by Product Category</vt:lpstr>
      <vt:lpstr>Top 5 Best Sellers – Total Revenue of Sales by Product Detail </vt:lpstr>
      <vt:lpstr>Total Items Sold by Product Detail and Transaction Quantity </vt:lpstr>
      <vt:lpstr>Top 5 Worst Sellers – Sales by Product Detail </vt:lpstr>
      <vt:lpstr>Best Selling Store Location </vt:lpstr>
      <vt:lpstr>Worst Selling Location </vt:lpstr>
      <vt:lpstr>Power BI Visualizations 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2023</dc:title>
  <dc:creator>Mari Rey</dc:creator>
  <cp:lastModifiedBy>mamivet1@outlook.com</cp:lastModifiedBy>
  <cp:revision>177</cp:revision>
  <dcterms:created xsi:type="dcterms:W3CDTF">2023-12-18T00:08:23Z</dcterms:created>
  <dcterms:modified xsi:type="dcterms:W3CDTF">2024-02-18T20:12:14Z</dcterms:modified>
</cp:coreProperties>
</file>